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3" r:id="rId1"/>
  </p:sldMasterIdLst>
  <p:notesMasterIdLst>
    <p:notesMasterId r:id="rId3"/>
  </p:notesMasterIdLst>
  <p:sldIdLst>
    <p:sldId id="513" r:id="rId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4" d="100"/>
          <a:sy n="114" d="100"/>
        </p:scale>
        <p:origin x="-918" y="-2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60D673FA-9D9F-426D-BC33-5214095A36FD}" type="datetimeFigureOut">
              <a:rPr lang="en-US"/>
              <a:pPr>
                <a:defRPr/>
              </a:pPr>
              <a:t>6/20/2018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CDD3219-A3EE-4AAD-9303-7B5CBF52C60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050669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13A3475-BC11-4179-82F1-95C2D2DD7E68}" type="slidenum">
              <a:rPr lang="en-US" altLang="en-US"/>
              <a:pPr eaLnBrk="1" hangingPunct="1"/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365264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38A322D-5339-458A-9E86-D393CE2BDAF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056043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</a:defRPr>
            </a:lvl1pPr>
          </a:lstStyle>
          <a:p>
            <a:fld id="{4B384DE2-DEF8-464F-B648-F516E4AACB9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14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3" Type="http://schemas.microsoft.com/office/2007/relationships/media" Target="../media/media2.mp4"/><Relationship Id="rId7" Type="http://schemas.openxmlformats.org/officeDocument/2006/relationships/slideLayout" Target="../slideLayouts/slideLayout1.xml"/><Relationship Id="rId12" Type="http://schemas.openxmlformats.org/officeDocument/2006/relationships/image" Target="../media/image4.jpe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video" Target="../media/media3.mp4"/><Relationship Id="rId11" Type="http://schemas.openxmlformats.org/officeDocument/2006/relationships/image" Target="../media/image3.png"/><Relationship Id="rId5" Type="http://schemas.microsoft.com/office/2007/relationships/media" Target="../media/media3.mp4"/><Relationship Id="rId10" Type="http://schemas.openxmlformats.org/officeDocument/2006/relationships/image" Target="../media/image2.png"/><Relationship Id="rId4" Type="http://schemas.openxmlformats.org/officeDocument/2006/relationships/video" Target="../media/media2.mp4"/><Relationship Id="rId9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37160"/>
            <a:ext cx="9144000" cy="830997"/>
          </a:xfrm>
          <a:noFill/>
        </p:spPr>
        <p:txBody>
          <a:bodyPr wrap="square" anchor="t">
            <a:spAutoFit/>
          </a:bodyPr>
          <a:lstStyle/>
          <a:p>
            <a:r>
              <a:rPr lang="en-US" altLang="en-US" sz="24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Effects of microplastics </a:t>
            </a:r>
            <a:r>
              <a:rPr lang="en-US" altLang="en-US" sz="2400" b="1" dirty="0">
                <a:solidFill>
                  <a:srgbClr val="002060"/>
                </a:solidFill>
                <a:latin typeface="Calibri" panose="020F0502020204030204" pitchFamily="34" charset="0"/>
              </a:rPr>
              <a:t>on </a:t>
            </a:r>
            <a:r>
              <a:rPr lang="en-US" altLang="en-US" sz="24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(micro)zooplankton feeding and swimming Houshuo Jiang, WHOI</a:t>
            </a:r>
            <a:endParaRPr lang="en-US" altLang="en-US" sz="2400" b="1" i="1" dirty="0" smtClean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1066338"/>
            <a:ext cx="37368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/>
              <a:t>A cell of the ciliate </a:t>
            </a:r>
            <a:r>
              <a:rPr lang="en-US" sz="1600" b="1" i="1" dirty="0" err="1" smtClean="0"/>
              <a:t>Strombidium</a:t>
            </a:r>
            <a:r>
              <a:rPr lang="en-US" sz="1600" b="1" i="1" dirty="0" smtClean="0"/>
              <a:t> sp.</a:t>
            </a:r>
            <a:r>
              <a:rPr lang="en-US" sz="1600" b="1" dirty="0" smtClean="0"/>
              <a:t> captures a 3</a:t>
            </a:r>
            <a:r>
              <a:rPr lang="en-US" sz="1600" b="1" dirty="0" smtClean="0">
                <a:latin typeface="Symbol" panose="05050102010706020507" pitchFamily="18" charset="2"/>
              </a:rPr>
              <a:t>m</a:t>
            </a:r>
            <a:r>
              <a:rPr lang="en-US" sz="1600" b="1" dirty="0" smtClean="0"/>
              <a:t>m polystyrene particle.</a:t>
            </a:r>
            <a:endParaRPr lang="en-US" sz="1600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114800" y="4343400"/>
            <a:ext cx="4038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/>
              <a:t>A cell of </a:t>
            </a:r>
            <a:r>
              <a:rPr lang="en-US" sz="1600" b="1" dirty="0" smtClean="0"/>
              <a:t>the </a:t>
            </a:r>
            <a:r>
              <a:rPr lang="en-US" sz="1600" b="1" dirty="0"/>
              <a:t>ciliate </a:t>
            </a:r>
            <a:r>
              <a:rPr lang="en-US" sz="1600" b="1" i="1" dirty="0" smtClean="0"/>
              <a:t>Mesodinium rubrum</a:t>
            </a:r>
            <a:r>
              <a:rPr lang="en-US" sz="1600" b="1" dirty="0" smtClean="0"/>
              <a:t> jumps in a zigzag way in a suspension of 3</a:t>
            </a:r>
            <a:r>
              <a:rPr lang="en-US" sz="1600" b="1" dirty="0" smtClean="0">
                <a:latin typeface="Symbol" panose="05050102010706020507" pitchFamily="18" charset="2"/>
              </a:rPr>
              <a:t>m</a:t>
            </a:r>
            <a:r>
              <a:rPr lang="en-US" sz="1600" b="1" dirty="0" smtClean="0"/>
              <a:t>m </a:t>
            </a:r>
            <a:r>
              <a:rPr lang="en-US" sz="1600" b="1" dirty="0"/>
              <a:t>polystyrene particles</a:t>
            </a:r>
            <a:r>
              <a:rPr lang="en-US" sz="1600" b="1" dirty="0" smtClean="0"/>
              <a:t>.</a:t>
            </a:r>
            <a:endParaRPr lang="en-US" sz="1600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1024294"/>
            <a:ext cx="9144000" cy="0"/>
          </a:xfrm>
          <a:prstGeom prst="line">
            <a:avLst/>
          </a:prstGeom>
          <a:ln w="635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Amphorides_takes_in_and_then_rejects_3um_polystyrene_particles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568952" y="1676400"/>
            <a:ext cx="4572000" cy="2571750"/>
          </a:xfrm>
          <a:prstGeom prst="rect">
            <a:avLst/>
          </a:prstGeom>
        </p:spPr>
      </p:pic>
      <p:pic>
        <p:nvPicPr>
          <p:cNvPr id="4" name="Mesodinium_rubrum_zigzagging_in_3um_particle_suspension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0" y="4343400"/>
            <a:ext cx="4114800" cy="2317971"/>
          </a:xfrm>
          <a:prstGeom prst="rect">
            <a:avLst/>
          </a:prstGeom>
        </p:spPr>
      </p:pic>
      <p:pic>
        <p:nvPicPr>
          <p:cNvPr id="6" name="Strombidium_eats_a_3um_polystyrene_particle">
            <a:hlinkClick r:id="" action="ppaction://media"/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3048" y="1676400"/>
            <a:ext cx="4572000" cy="2569868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4343400" y="1069848"/>
            <a:ext cx="4800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600" b="1" dirty="0" smtClean="0"/>
              <a:t>A cell of </a:t>
            </a:r>
            <a:r>
              <a:rPr lang="en-US" sz="1600" b="1" dirty="0"/>
              <a:t>the </a:t>
            </a:r>
            <a:r>
              <a:rPr lang="en-US" sz="1600" b="1" dirty="0" err="1" smtClean="0"/>
              <a:t>tintinnid</a:t>
            </a:r>
            <a:r>
              <a:rPr lang="en-US" sz="1600" b="1" dirty="0" smtClean="0"/>
              <a:t> ciliate </a:t>
            </a:r>
            <a:r>
              <a:rPr lang="en-US" sz="1600" b="1" i="1" dirty="0" err="1"/>
              <a:t>Amphorides</a:t>
            </a:r>
            <a:r>
              <a:rPr lang="en-US" sz="1600" b="1" i="1" dirty="0"/>
              <a:t> </a:t>
            </a:r>
            <a:r>
              <a:rPr lang="en-US" sz="1600" b="1" i="1" dirty="0" smtClean="0"/>
              <a:t>sp.</a:t>
            </a:r>
            <a:r>
              <a:rPr lang="en-US" sz="1600" b="1" dirty="0" smtClean="0"/>
              <a:t> captures and rejects 3</a:t>
            </a:r>
            <a:r>
              <a:rPr lang="en-US" sz="1600" b="1" dirty="0" smtClean="0">
                <a:latin typeface="Symbol" panose="05050102010706020507" pitchFamily="18" charset="2"/>
              </a:rPr>
              <a:t>m</a:t>
            </a:r>
            <a:r>
              <a:rPr lang="en-US" sz="1600" b="1" dirty="0" smtClean="0"/>
              <a:t>m polystyrene particles.</a:t>
            </a:r>
            <a:endParaRPr lang="en-US" sz="1600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343400" y="6488668"/>
            <a:ext cx="4800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b="1" dirty="0">
                <a:solidFill>
                  <a:srgbClr val="002060"/>
                </a:solidFill>
                <a:latin typeface="Calibri" panose="020F0502020204030204" pitchFamily="34" charset="0"/>
              </a:rPr>
              <a:t>High Speed Microscale </a:t>
            </a:r>
            <a:r>
              <a:rPr lang="en-US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Imaging System (HSMIS</a:t>
            </a:r>
            <a:r>
              <a:rPr lang="en-US" b="1" dirty="0">
                <a:solidFill>
                  <a:srgbClr val="002060"/>
                </a:solidFill>
                <a:latin typeface="Calibri" panose="020F0502020204030204" pitchFamily="34" charset="0"/>
              </a:rPr>
              <a:t>) </a:t>
            </a:r>
            <a:endParaRPr lang="en-US" dirty="0"/>
          </a:p>
        </p:txBody>
      </p:sp>
      <p:pic>
        <p:nvPicPr>
          <p:cNvPr id="11" name="Picture 10" descr="HSMIS.jpg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7780" y="5305493"/>
            <a:ext cx="3291840" cy="124770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7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879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3825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1129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60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9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4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25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0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3970</TotalTime>
  <Words>72</Words>
  <Application>Microsoft Office PowerPoint</Application>
  <PresentationFormat>On-screen Show (4:3)</PresentationFormat>
  <Paragraphs>6</Paragraphs>
  <Slides>1</Slides>
  <Notes>1</Notes>
  <HiddenSlides>0</HiddenSlides>
  <MMClips>3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4_Default Design</vt:lpstr>
      <vt:lpstr>Effects of microplastics on (micro)zooplankton feeding and swimming Houshuo Jiang, WHOI</vt:lpstr>
    </vt:vector>
  </TitlesOfParts>
  <Company>Woods Hole Oceanographic Institution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Houshuo Jiang</dc:creator>
  <cp:lastModifiedBy>Daly</cp:lastModifiedBy>
  <cp:revision>522</cp:revision>
  <dcterms:created xsi:type="dcterms:W3CDTF">2008-07-16T18:45:18Z</dcterms:created>
  <dcterms:modified xsi:type="dcterms:W3CDTF">2018-06-20T15:55:47Z</dcterms:modified>
</cp:coreProperties>
</file>